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8"/>
  </p:notes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2280" autoAdjust="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42FC8C-E2F8-4CBF-8112-3513D3FD851F}" type="datetimeFigureOut">
              <a:rPr lang="en-US" smtClean="0"/>
              <a:t>8/15/2020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6C80C0-819B-48CF-A0FF-5C3D29F5F9E0}" type="slidenum">
              <a:rPr lang="en-US" smtClean="0"/>
              <a:t>‹#›</a:t>
            </a:fld>
            <a:endParaRPr lang="en-US"/>
          </a:p>
        </p:txBody>
      </p:sp>
    </p:spTree>
    <p:extLst>
      <p:ext uri="{BB962C8B-B14F-4D97-AF65-F5344CB8AC3E}">
        <p14:creationId xmlns:p14="http://schemas.microsoft.com/office/powerpoint/2010/main" val="1142462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Johns Hopkins Hospital is among the leading hospitals and medical institutions in the United States and abroad. The hospital was founded in the last quarter of the 19th century by John Hopkins. Since its inception, the JHH has maintained its major focus in providing advanced patient care and continuous quality improvement. To complete this assignment, I accurately completed a thorough observation of the core aspects of professionalism within the organization. My role during the observation was that of clinical elective at the John Hopkins Hospital.</a:t>
            </a:r>
          </a:p>
          <a:p>
            <a:endParaRPr lang="en-US" dirty="0"/>
          </a:p>
        </p:txBody>
      </p:sp>
      <p:sp>
        <p:nvSpPr>
          <p:cNvPr id="4" name="Slide Number Placeholder 3"/>
          <p:cNvSpPr>
            <a:spLocks noGrp="1"/>
          </p:cNvSpPr>
          <p:nvPr>
            <p:ph type="sldNum" sz="quarter" idx="10"/>
          </p:nvPr>
        </p:nvSpPr>
        <p:spPr/>
        <p:txBody>
          <a:bodyPr/>
          <a:lstStyle/>
          <a:p>
            <a:fld id="{4D6C80C0-819B-48CF-A0FF-5C3D29F5F9E0}" type="slidenum">
              <a:rPr lang="en-US" smtClean="0"/>
              <a:t>2</a:t>
            </a:fld>
            <a:endParaRPr lang="en-US"/>
          </a:p>
        </p:txBody>
      </p:sp>
    </p:spTree>
    <p:extLst>
      <p:ext uri="{BB962C8B-B14F-4D97-AF65-F5344CB8AC3E}">
        <p14:creationId xmlns:p14="http://schemas.microsoft.com/office/powerpoint/2010/main" val="13028327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Registered Nurses are highly reputable employees at the John Hopkins Hospital, and hence they ought to maintain a high degree of professionalism. As per the organization rules, the RNs are expected to be professional attires all the time. In my observation at JHH, nurses should be easily identified by uniform pantsuits, scrubs, and a variety of other clothing on the job. Clothes should not restrict movement when taking care of a patient.  It is recommendable for nurses to wear closed-toe and non-athletic shoes, which are impermeable to liquids and should not produce excessive noise. Every registered nurse must bring his or her own white coat and stethoscope.  Nurses must keep their hair neat while maintaining the hair back and off their shoulders. To maintain professionalism, it is mandatory for healthcare professionals to abide by the JHH’s recommended dressing code, observe effective communication, and other professional etiquettes.</a:t>
            </a:r>
          </a:p>
          <a:p>
            <a:endParaRPr lang="en-US" dirty="0"/>
          </a:p>
        </p:txBody>
      </p:sp>
      <p:sp>
        <p:nvSpPr>
          <p:cNvPr id="4" name="Slide Number Placeholder 3"/>
          <p:cNvSpPr>
            <a:spLocks noGrp="1"/>
          </p:cNvSpPr>
          <p:nvPr>
            <p:ph type="sldNum" sz="quarter" idx="10"/>
          </p:nvPr>
        </p:nvSpPr>
        <p:spPr/>
        <p:txBody>
          <a:bodyPr/>
          <a:lstStyle/>
          <a:p>
            <a:fld id="{4D6C80C0-819B-48CF-A0FF-5C3D29F5F9E0}" type="slidenum">
              <a:rPr lang="en-US" smtClean="0"/>
              <a:t>3</a:t>
            </a:fld>
            <a:endParaRPr lang="en-US"/>
          </a:p>
        </p:txBody>
      </p:sp>
    </p:spTree>
    <p:extLst>
      <p:ext uri="{BB962C8B-B14F-4D97-AF65-F5344CB8AC3E}">
        <p14:creationId xmlns:p14="http://schemas.microsoft.com/office/powerpoint/2010/main" val="3788656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RNs are expected to observe professional conduct in all clinical settings. Nurses must depict highly proficient and written English language skills, a core tool in healthcare service provision since it paves the way for offering patient-centered care. Nurses are expected to abide by the ethical principle of patient’s autonomy through effective communication with patients concerning care plans. More importantly, nurses must demonstrate reputable skills in recording and documenting patient’s information for quick reference and increased privacy (Yoder, 2017). New nurses should address issues or complaints by communicating with supervising physicians and a multidisciplinary team, seeking guidance where possible, and demonstrating increased professionalism and responsibility. Tardiness is highly condemned at the JHH, and hence healthcare professionals are not expected to report late or come back late from breaks. Increased tardiness may lead to the termination of an RN’s job after repeated caution for the need for improvement. The management highly embraces the fact that the organization’s goals come first in every clinical setting. For that reason, nurses are required to keep their phones away when in their call of duty so as to maintain focus and professionalism.</a:t>
            </a:r>
          </a:p>
          <a:p>
            <a:endParaRPr lang="en-US" dirty="0"/>
          </a:p>
        </p:txBody>
      </p:sp>
      <p:sp>
        <p:nvSpPr>
          <p:cNvPr id="4" name="Slide Number Placeholder 3"/>
          <p:cNvSpPr>
            <a:spLocks noGrp="1"/>
          </p:cNvSpPr>
          <p:nvPr>
            <p:ph type="sldNum" sz="quarter" idx="10"/>
          </p:nvPr>
        </p:nvSpPr>
        <p:spPr/>
        <p:txBody>
          <a:bodyPr/>
          <a:lstStyle/>
          <a:p>
            <a:fld id="{4D6C80C0-819B-48CF-A0FF-5C3D29F5F9E0}" type="slidenum">
              <a:rPr lang="en-US" smtClean="0"/>
              <a:t>4</a:t>
            </a:fld>
            <a:endParaRPr lang="en-US"/>
          </a:p>
        </p:txBody>
      </p:sp>
    </p:spTree>
    <p:extLst>
      <p:ext uri="{BB962C8B-B14F-4D97-AF65-F5344CB8AC3E}">
        <p14:creationId xmlns:p14="http://schemas.microsoft.com/office/powerpoint/2010/main" val="7953705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Professional fit questions are quite essential in that they help an employee to meet and maintain the organization’s expectations. At JHH, RNs should question the relevance of their skills to define whether they stand a chance to meet the set organizational goals and expectations (Yoder, 2017). It is also important for registered nurses to question their dressing code and make sure it is in line with the professional appearance behaviors at the facility. The nursing profession is always open to increased risks and challenges, and these are likely to affect the quality of care for patients. Herein, it is paramount for nurses to question their degree of competence or problem-solving skills in the context of work. Overall, every potential nurse should remain in the frontline to carry out self-evaluation for improved clinical practices that</a:t>
            </a:r>
            <a:r>
              <a:rPr lang="en-US" baseline="0" dirty="0" smtClean="0"/>
              <a:t> would best meet the goals of an organization</a:t>
            </a:r>
            <a:r>
              <a:rPr lang="en-US" dirty="0" smtClean="0"/>
              <a:t>.</a:t>
            </a:r>
          </a:p>
          <a:p>
            <a:endParaRPr lang="en-US" dirty="0"/>
          </a:p>
        </p:txBody>
      </p:sp>
      <p:sp>
        <p:nvSpPr>
          <p:cNvPr id="4" name="Slide Number Placeholder 3"/>
          <p:cNvSpPr>
            <a:spLocks noGrp="1"/>
          </p:cNvSpPr>
          <p:nvPr>
            <p:ph type="sldNum" sz="quarter" idx="10"/>
          </p:nvPr>
        </p:nvSpPr>
        <p:spPr/>
        <p:txBody>
          <a:bodyPr/>
          <a:lstStyle/>
          <a:p>
            <a:fld id="{4D6C80C0-819B-48CF-A0FF-5C3D29F5F9E0}" type="slidenum">
              <a:rPr lang="en-US" smtClean="0"/>
              <a:t>5</a:t>
            </a:fld>
            <a:endParaRPr lang="en-US"/>
          </a:p>
        </p:txBody>
      </p:sp>
    </p:spTree>
    <p:extLst>
      <p:ext uri="{BB962C8B-B14F-4D97-AF65-F5344CB8AC3E}">
        <p14:creationId xmlns:p14="http://schemas.microsoft.com/office/powerpoint/2010/main" val="26512501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5C9D2AA-00B7-4277-944A-737895AE96C5}" type="datetimeFigureOut">
              <a:rPr lang="en-US" smtClean="0"/>
              <a:t>8/15/2020</a:t>
            </a:fld>
            <a:endParaRPr lang="en-US"/>
          </a:p>
        </p:txBody>
      </p:sp>
      <p:sp>
        <p:nvSpPr>
          <p:cNvPr id="5" name="Footer Placeholder 4"/>
          <p:cNvSpPr>
            <a:spLocks noGrp="1"/>
          </p:cNvSpPr>
          <p:nvPr>
            <p:ph type="ftr" sz="quarter" idx="11"/>
          </p:nvPr>
        </p:nvSpPr>
        <p:spPr/>
        <p:txBody>
          <a:bodyPr/>
          <a:lstStyle/>
          <a:p>
            <a:endParaRPr lang="en-US"/>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54D8EDF4-6491-484A-B61D-C14C9F933205}" type="slidenum">
              <a:rPr lang="en-US" smtClean="0"/>
              <a:t>‹#›</a:t>
            </a:fld>
            <a:endParaRPr lang="en-US"/>
          </a:p>
        </p:txBody>
      </p:sp>
    </p:spTree>
    <p:extLst>
      <p:ext uri="{BB962C8B-B14F-4D97-AF65-F5344CB8AC3E}">
        <p14:creationId xmlns:p14="http://schemas.microsoft.com/office/powerpoint/2010/main" val="3270734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C9D2AA-00B7-4277-944A-737895AE96C5}" type="datetimeFigureOut">
              <a:rPr lang="en-US" smtClean="0"/>
              <a:t>8/15/2020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4D8EDF4-6491-484A-B61D-C14C9F933205}" type="slidenum">
              <a:rPr lang="en-US" smtClean="0"/>
              <a:t>‹#›</a:t>
            </a:fld>
            <a:endParaRPr lang="en-US"/>
          </a:p>
        </p:txBody>
      </p:sp>
    </p:spTree>
    <p:extLst>
      <p:ext uri="{BB962C8B-B14F-4D97-AF65-F5344CB8AC3E}">
        <p14:creationId xmlns:p14="http://schemas.microsoft.com/office/powerpoint/2010/main" val="4004930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C9D2AA-00B7-4277-944A-737895AE96C5}" type="datetimeFigureOut">
              <a:rPr lang="en-US" smtClean="0"/>
              <a:t>8/15/2020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4D8EDF4-6491-484A-B61D-C14C9F933205}" type="slidenum">
              <a:rPr lang="en-US" smtClean="0"/>
              <a:t>‹#›</a:t>
            </a:fld>
            <a:endParaRPr lang="en-US"/>
          </a:p>
        </p:txBody>
      </p:sp>
    </p:spTree>
    <p:extLst>
      <p:ext uri="{BB962C8B-B14F-4D97-AF65-F5344CB8AC3E}">
        <p14:creationId xmlns:p14="http://schemas.microsoft.com/office/powerpoint/2010/main" val="388792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5C9D2AA-00B7-4277-944A-737895AE96C5}" type="datetimeFigureOut">
              <a:rPr lang="en-US" smtClean="0"/>
              <a:t>8/15/2020</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54D8EDF4-6491-484A-B61D-C14C9F933205}" type="slidenum">
              <a:rPr lang="en-US" smtClean="0"/>
              <a:t>‹#›</a:t>
            </a:fld>
            <a:endParaRPr lang="en-US"/>
          </a:p>
        </p:txBody>
      </p:sp>
    </p:spTree>
    <p:extLst>
      <p:ext uri="{BB962C8B-B14F-4D97-AF65-F5344CB8AC3E}">
        <p14:creationId xmlns:p14="http://schemas.microsoft.com/office/powerpoint/2010/main" val="2940236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5C9D2AA-00B7-4277-944A-737895AE96C5}" type="datetimeFigureOut">
              <a:rPr lang="en-US" smtClean="0"/>
              <a:t>8/15/2020</a:t>
            </a:fld>
            <a:endParaRPr lang="en-US"/>
          </a:p>
        </p:txBody>
      </p:sp>
      <p:sp>
        <p:nvSpPr>
          <p:cNvPr id="8" name="Footer Placeholder 7"/>
          <p:cNvSpPr>
            <a:spLocks noGrp="1"/>
          </p:cNvSpPr>
          <p:nvPr>
            <p:ph type="ftr" sz="quarter" idx="11"/>
          </p:nvPr>
        </p:nvSpPr>
        <p:spPr/>
        <p:txBody>
          <a:bodyPr/>
          <a:lstStyle/>
          <a:p>
            <a:endParaRPr lang="en-US"/>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54D8EDF4-6491-484A-B61D-C14C9F933205}" type="slidenum">
              <a:rPr lang="en-US" smtClean="0"/>
              <a:t>‹#›</a:t>
            </a:fld>
            <a:endParaRPr lang="en-US"/>
          </a:p>
        </p:txBody>
      </p:sp>
    </p:spTree>
    <p:extLst>
      <p:ext uri="{BB962C8B-B14F-4D97-AF65-F5344CB8AC3E}">
        <p14:creationId xmlns:p14="http://schemas.microsoft.com/office/powerpoint/2010/main" val="2805345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5C9D2AA-00B7-4277-944A-737895AE96C5}" type="datetimeFigureOut">
              <a:rPr lang="en-US" smtClean="0"/>
              <a:t>8/15/2020</a:t>
            </a:fld>
            <a:endParaRPr lang="en-US"/>
          </a:p>
        </p:txBody>
      </p:sp>
      <p:sp>
        <p:nvSpPr>
          <p:cNvPr id="4" name="Footer Placeholder 3"/>
          <p:cNvSpPr>
            <a:spLocks noGrp="1"/>
          </p:cNvSpPr>
          <p:nvPr>
            <p:ph type="ftr" sz="quarter" idx="11"/>
          </p:nvPr>
        </p:nvSpPr>
        <p:spPr/>
        <p:txBody>
          <a:bodyPr/>
          <a:lstStyle/>
          <a:p>
            <a:endParaRPr lang="en-US"/>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54D8EDF4-6491-484A-B61D-C14C9F933205}" type="slidenum">
              <a:rPr lang="en-US" smtClean="0"/>
              <a:t>‹#›</a:t>
            </a:fld>
            <a:endParaRPr lang="en-US"/>
          </a:p>
        </p:txBody>
      </p:sp>
    </p:spTree>
    <p:extLst>
      <p:ext uri="{BB962C8B-B14F-4D97-AF65-F5344CB8AC3E}">
        <p14:creationId xmlns:p14="http://schemas.microsoft.com/office/powerpoint/2010/main" val="2461045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5C9D2AA-00B7-4277-944A-737895AE96C5}" type="datetimeFigureOut">
              <a:rPr lang="en-US" smtClean="0"/>
              <a:t>8/15/2020</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54D8EDF4-6491-484A-B61D-C14C9F933205}" type="slidenum">
              <a:rPr lang="en-US" smtClean="0"/>
              <a:t>‹#›</a:t>
            </a:fld>
            <a:endParaRPr lang="en-US"/>
          </a:p>
        </p:txBody>
      </p:sp>
    </p:spTree>
    <p:extLst>
      <p:ext uri="{BB962C8B-B14F-4D97-AF65-F5344CB8AC3E}">
        <p14:creationId xmlns:p14="http://schemas.microsoft.com/office/powerpoint/2010/main" val="17813378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C9D2AA-00B7-4277-944A-737895AE96C5}" type="datetimeFigureOut">
              <a:rPr lang="en-US" smtClean="0"/>
              <a:t>8/15/2020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54D8EDF4-6491-484A-B61D-C14C9F933205}" type="slidenum">
              <a:rPr lang="en-US" smtClean="0"/>
              <a:t>‹#›</a:t>
            </a:fld>
            <a:endParaRPr lang="en-US"/>
          </a:p>
        </p:txBody>
      </p:sp>
    </p:spTree>
    <p:extLst>
      <p:ext uri="{BB962C8B-B14F-4D97-AF65-F5344CB8AC3E}">
        <p14:creationId xmlns:p14="http://schemas.microsoft.com/office/powerpoint/2010/main" val="2957035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C9D2AA-00B7-4277-944A-737895AE96C5}" type="datetimeFigureOut">
              <a:rPr lang="en-US" smtClean="0"/>
              <a:t>8/15/2020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4D8EDF4-6491-484A-B61D-C14C9F933205}" type="slidenum">
              <a:rPr lang="en-US" smtClean="0"/>
              <a:t>‹#›</a:t>
            </a:fld>
            <a:endParaRPr lang="en-US"/>
          </a:p>
        </p:txBody>
      </p:sp>
    </p:spTree>
    <p:extLst>
      <p:ext uri="{BB962C8B-B14F-4D97-AF65-F5344CB8AC3E}">
        <p14:creationId xmlns:p14="http://schemas.microsoft.com/office/powerpoint/2010/main" val="2564965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C9D2AA-00B7-4277-944A-737895AE96C5}" type="datetimeFigureOut">
              <a:rPr lang="en-US" smtClean="0"/>
              <a:t>8/15/2020</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4D8EDF4-6491-484A-B61D-C14C9F933205}" type="slidenum">
              <a:rPr lang="en-US" smtClean="0"/>
              <a:t>‹#›</a:t>
            </a:fld>
            <a:endParaRPr lang="en-US"/>
          </a:p>
        </p:txBody>
      </p:sp>
    </p:spTree>
    <p:extLst>
      <p:ext uri="{BB962C8B-B14F-4D97-AF65-F5344CB8AC3E}">
        <p14:creationId xmlns:p14="http://schemas.microsoft.com/office/powerpoint/2010/main" val="2345575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5C9D2AA-00B7-4277-944A-737895AE96C5}" type="datetimeFigureOut">
              <a:rPr lang="en-US" smtClean="0"/>
              <a:t>8/15/2020</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54D8EDF4-6491-484A-B61D-C14C9F933205}" type="slidenum">
              <a:rPr lang="en-US" smtClean="0"/>
              <a:t>‹#›</a:t>
            </a:fld>
            <a:endParaRPr lang="en-US"/>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41401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5C9D2AA-00B7-4277-944A-737895AE96C5}" type="datetimeFigureOut">
              <a:rPr lang="en-US" smtClean="0"/>
              <a:t>8/15/2020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4D8EDF4-6491-484A-B61D-C14C9F933205}" type="slidenum">
              <a:rPr lang="en-US" smtClean="0"/>
              <a:t>‹#›</a:t>
            </a:fld>
            <a:endParaRPr lang="en-US"/>
          </a:p>
        </p:txBody>
      </p:sp>
    </p:spTree>
    <p:extLst>
      <p:ext uri="{BB962C8B-B14F-4D97-AF65-F5344CB8AC3E}">
        <p14:creationId xmlns:p14="http://schemas.microsoft.com/office/powerpoint/2010/main" val="6146250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5C9D2AA-00B7-4277-944A-737895AE96C5}" type="datetimeFigureOut">
              <a:rPr lang="en-US" smtClean="0"/>
              <a:t>8/15/2020</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4D8EDF4-6491-484A-B61D-C14C9F933205}" type="slidenum">
              <a:rPr lang="en-US" smtClean="0"/>
              <a:t>‹#›</a:t>
            </a:fld>
            <a:endParaRPr lang="en-US"/>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99048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5C9D2AA-00B7-4277-944A-737895AE96C5}" type="datetimeFigureOut">
              <a:rPr lang="en-US" smtClean="0"/>
              <a:t>8/15/2020</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54D8EDF4-6491-484A-B61D-C14C9F933205}" type="slidenum">
              <a:rPr lang="en-US" smtClean="0"/>
              <a:t>‹#›</a:t>
            </a:fld>
            <a:endParaRPr lang="en-US"/>
          </a:p>
        </p:txBody>
      </p:sp>
    </p:spTree>
    <p:extLst>
      <p:ext uri="{BB962C8B-B14F-4D97-AF65-F5344CB8AC3E}">
        <p14:creationId xmlns:p14="http://schemas.microsoft.com/office/powerpoint/2010/main" val="28582947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C9D2AA-00B7-4277-944A-737895AE96C5}" type="datetimeFigureOut">
              <a:rPr lang="en-US" smtClean="0"/>
              <a:t>8/15/2020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4D8EDF4-6491-484A-B61D-C14C9F933205}" type="slidenum">
              <a:rPr lang="en-US" smtClean="0"/>
              <a:t>‹#›</a:t>
            </a:fld>
            <a:endParaRPr lang="en-US"/>
          </a:p>
        </p:txBody>
      </p:sp>
    </p:spTree>
    <p:extLst>
      <p:ext uri="{BB962C8B-B14F-4D97-AF65-F5344CB8AC3E}">
        <p14:creationId xmlns:p14="http://schemas.microsoft.com/office/powerpoint/2010/main" val="38336280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5C9D2AA-00B7-4277-944A-737895AE96C5}" type="datetimeFigureOut">
              <a:rPr lang="en-US" smtClean="0"/>
              <a:t>8/15/2020</a:t>
            </a:fld>
            <a:endParaRPr lang="en-US"/>
          </a:p>
        </p:txBody>
      </p:sp>
      <p:sp>
        <p:nvSpPr>
          <p:cNvPr id="5" name="Footer Placeholder 4"/>
          <p:cNvSpPr>
            <a:spLocks noGrp="1"/>
          </p:cNvSpPr>
          <p:nvPr>
            <p:ph type="ftr" sz="quarter" idx="11"/>
          </p:nvPr>
        </p:nvSpPr>
        <p:spPr/>
        <p:txBody>
          <a:bodyPr/>
          <a:lstStyle/>
          <a:p>
            <a:endParaRPr lang="en-US"/>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54D8EDF4-6491-484A-B61D-C14C9F933205}" type="slidenum">
              <a:rPr lang="en-US" smtClean="0"/>
              <a:t>‹#›</a:t>
            </a:fld>
            <a:endParaRPr lang="en-US"/>
          </a:p>
        </p:txBody>
      </p:sp>
    </p:spTree>
    <p:extLst>
      <p:ext uri="{BB962C8B-B14F-4D97-AF65-F5344CB8AC3E}">
        <p14:creationId xmlns:p14="http://schemas.microsoft.com/office/powerpoint/2010/main" val="281142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C5C9D2AA-00B7-4277-944A-737895AE96C5}" type="datetimeFigureOut">
              <a:rPr lang="en-US" smtClean="0"/>
              <a:t>8/15/2020</a:t>
            </a:fld>
            <a:endParaRPr lang="en-US"/>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54D8EDF4-6491-484A-B61D-C14C9F933205}" type="slidenum">
              <a:rPr lang="en-US" smtClean="0"/>
              <a:t>‹#›</a:t>
            </a:fld>
            <a:endParaRPr lang="en-US"/>
          </a:p>
        </p:txBody>
      </p:sp>
    </p:spTree>
    <p:extLst>
      <p:ext uri="{BB962C8B-B14F-4D97-AF65-F5344CB8AC3E}">
        <p14:creationId xmlns:p14="http://schemas.microsoft.com/office/powerpoint/2010/main" val="1433065701"/>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tmp"/><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00150" y="2362758"/>
            <a:ext cx="10149915" cy="2418792"/>
          </a:xfrm>
        </p:spPr>
        <p:txBody>
          <a:bodyPr>
            <a:normAutofit/>
          </a:bodyPr>
          <a:lstStyle/>
          <a:p>
            <a:pPr algn="ctr"/>
            <a:r>
              <a:rPr lang="en-US" sz="2400" dirty="0">
                <a:latin typeface="Times New Roman" panose="02020603050405020304" pitchFamily="18" charset="0"/>
                <a:cs typeface="Times New Roman" panose="02020603050405020304" pitchFamily="18" charset="0"/>
              </a:rPr>
              <a:t>Expectations of </a:t>
            </a:r>
            <a:r>
              <a:rPr lang="en-US" sz="2400" dirty="0" smtClean="0">
                <a:latin typeface="Times New Roman" panose="02020603050405020304" pitchFamily="18" charset="0"/>
                <a:cs typeface="Times New Roman" panose="02020603050405020304" pitchFamily="18" charset="0"/>
              </a:rPr>
              <a:t>Professionalism </a:t>
            </a:r>
            <a:r>
              <a:rPr lang="en-US" sz="2400" dirty="0">
                <a:latin typeface="Times New Roman" panose="02020603050405020304" pitchFamily="18" charset="0"/>
                <a:cs typeface="Times New Roman" panose="02020603050405020304" pitchFamily="18" charset="0"/>
              </a:rPr>
              <a:t>for </a:t>
            </a:r>
            <a:r>
              <a:rPr lang="en-US" sz="2400" dirty="0" smtClean="0">
                <a:latin typeface="Times New Roman" panose="02020603050405020304" pitchFamily="18" charset="0"/>
                <a:cs typeface="Times New Roman" panose="02020603050405020304" pitchFamily="18" charset="0"/>
              </a:rPr>
              <a:t>Johns </a:t>
            </a:r>
            <a:r>
              <a:rPr lang="en-US" sz="2400" dirty="0">
                <a:latin typeface="Times New Roman" panose="02020603050405020304" pitchFamily="18" charset="0"/>
                <a:cs typeface="Times New Roman" panose="02020603050405020304" pitchFamily="18" charset="0"/>
              </a:rPr>
              <a:t>Hopkins Hospital</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Student’s Name </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Course Name</a:t>
            </a:r>
            <a:br>
              <a:rPr lang="en-US" sz="2400" dirty="0">
                <a:latin typeface="Times New Roman" panose="02020603050405020304" pitchFamily="18" charset="0"/>
                <a:cs typeface="Times New Roman" panose="02020603050405020304" pitchFamily="18" charset="0"/>
              </a:rPr>
            </a:br>
            <a:r>
              <a:rPr lang="en-US" sz="2400" dirty="0">
                <a:latin typeface="Times New Roman" panose="02020603050405020304" pitchFamily="18" charset="0"/>
                <a:cs typeface="Times New Roman" panose="02020603050405020304" pitchFamily="18" charset="0"/>
              </a:rPr>
              <a:t>Date</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1143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dirty="0">
                <a:latin typeface="Times New Roman" panose="02020603050405020304" pitchFamily="18" charset="0"/>
                <a:cs typeface="Times New Roman" panose="02020603050405020304" pitchFamily="18" charset="0"/>
              </a:rPr>
              <a:t>Introduction of John Hopkins Hospital</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2592923" y="1584960"/>
            <a:ext cx="5194491" cy="4632960"/>
          </a:xfrm>
        </p:spPr>
        <p:txBody>
          <a:bodyPr>
            <a:noAutofit/>
          </a:bodyPr>
          <a:lstStyle/>
          <a:p>
            <a:r>
              <a:rPr lang="en-US" sz="2000" dirty="0">
                <a:latin typeface="Times New Roman" panose="02020603050405020304" pitchFamily="18" charset="0"/>
                <a:cs typeface="Times New Roman" panose="02020603050405020304" pitchFamily="18" charset="0"/>
              </a:rPr>
              <a:t>The Johns Hopkins Hospital (JHH) is one of the leading hospitals and medical institutions</a:t>
            </a:r>
          </a:p>
          <a:p>
            <a:r>
              <a:rPr lang="en-US" sz="2000" dirty="0">
                <a:latin typeface="Times New Roman" panose="02020603050405020304" pitchFamily="18" charset="0"/>
                <a:cs typeface="Times New Roman" panose="02020603050405020304" pitchFamily="18" charset="0"/>
              </a:rPr>
              <a:t>JHH is a teaching hospital and biomedical research facility, founded in the last quarter of the 19th century by Johns Hopkins</a:t>
            </a:r>
          </a:p>
          <a:p>
            <a:r>
              <a:rPr lang="en-US" sz="2000" dirty="0">
                <a:latin typeface="Times New Roman" panose="02020603050405020304" pitchFamily="18" charset="0"/>
                <a:cs typeface="Times New Roman" panose="02020603050405020304" pitchFamily="18" charset="0"/>
              </a:rPr>
              <a:t>JHH’s major focus is patients, through advanced patient care and continuous quality improvement</a:t>
            </a:r>
          </a:p>
          <a:p>
            <a:r>
              <a:rPr lang="en-US" sz="2000" dirty="0">
                <a:latin typeface="Times New Roman" panose="02020603050405020304" pitchFamily="18" charset="0"/>
                <a:cs typeface="Times New Roman" panose="02020603050405020304" pitchFamily="18" charset="0"/>
              </a:rPr>
              <a:t>This assignment is based on an observation that took place on 14th august </a:t>
            </a:r>
            <a:r>
              <a:rPr lang="en-US" sz="2000" dirty="0" smtClean="0">
                <a:latin typeface="Times New Roman" panose="02020603050405020304" pitchFamily="18" charset="0"/>
                <a:cs typeface="Times New Roman" panose="02020603050405020304" pitchFamily="18" charset="0"/>
              </a:rPr>
              <a:t>2020 at JHH facility</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I carried out the observation as a Clinical Elective at the JHH</a:t>
            </a:r>
          </a:p>
          <a:p>
            <a:endParaRPr lang="en-US" sz="2000" dirty="0">
              <a:latin typeface="Times New Roman" panose="02020603050405020304" pitchFamily="18" charset="0"/>
              <a:cs typeface="Times New Roman" panose="02020603050405020304" pitchFamily="18" charset="0"/>
            </a:endParaRPr>
          </a:p>
        </p:txBody>
      </p:sp>
      <p:pic>
        <p:nvPicPr>
          <p:cNvPr id="3074" name="Picture 2" descr="Johns-Hopkins-Medicine-logo - liuGroup"/>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7787415" y="2415655"/>
            <a:ext cx="3121158" cy="2769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4631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Professional </a:t>
            </a:r>
            <a:r>
              <a:rPr lang="en-US" sz="2800" dirty="0">
                <a:latin typeface="Times New Roman" panose="02020603050405020304" pitchFamily="18" charset="0"/>
                <a:cs typeface="Times New Roman" panose="02020603050405020304" pitchFamily="18" charset="0"/>
              </a:rPr>
              <a:t>Appearance Expectations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Healthcare professionals at JHH are required to:</a:t>
            </a:r>
            <a:r>
              <a:rPr lang="en-US" sz="2000" i="1" dirty="0">
                <a:latin typeface="Times New Roman" panose="02020603050405020304" pitchFamily="18" charset="0"/>
                <a:cs typeface="Times New Roman" panose="02020603050405020304" pitchFamily="18" charset="0"/>
              </a:rPr>
              <a:t> </a:t>
            </a:r>
            <a:endParaRPr lang="en-US" sz="2000" i="1"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Be in professional </a:t>
            </a:r>
            <a:r>
              <a:rPr lang="en-US" sz="2000" dirty="0">
                <a:latin typeface="Times New Roman" panose="02020603050405020304" pitchFamily="18" charset="0"/>
                <a:cs typeface="Times New Roman" panose="02020603050405020304" pitchFamily="18" charset="0"/>
              </a:rPr>
              <a:t>attire </a:t>
            </a:r>
            <a:endParaRPr lang="en-US" sz="2000" dirty="0" smtClean="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Follow the </a:t>
            </a:r>
            <a:r>
              <a:rPr lang="en-US" sz="2000" dirty="0">
                <a:latin typeface="Times New Roman" panose="02020603050405020304" pitchFamily="18" charset="0"/>
                <a:cs typeface="Times New Roman" panose="02020603050405020304" pitchFamily="18" charset="0"/>
              </a:rPr>
              <a:t>prescribed dress code</a:t>
            </a:r>
          </a:p>
          <a:p>
            <a:r>
              <a:rPr lang="en-US" sz="2000" dirty="0" smtClean="0">
                <a:latin typeface="Times New Roman" panose="02020603050405020304" pitchFamily="18" charset="0"/>
                <a:cs typeface="Times New Roman" panose="02020603050405020304" pitchFamily="18" charset="0"/>
              </a:rPr>
              <a:t>Appear </a:t>
            </a:r>
            <a:r>
              <a:rPr lang="en-US" sz="2000" dirty="0">
                <a:latin typeface="Times New Roman" panose="02020603050405020304" pitchFamily="18" charset="0"/>
                <a:cs typeface="Times New Roman" panose="02020603050405020304" pitchFamily="18" charset="0"/>
              </a:rPr>
              <a:t>neat, maintain their hair back and off their shoulders</a:t>
            </a:r>
          </a:p>
          <a:p>
            <a:r>
              <a:rPr lang="en-US" sz="2000" dirty="0" smtClean="0">
                <a:latin typeface="Times New Roman" panose="02020603050405020304" pitchFamily="18" charset="0"/>
                <a:cs typeface="Times New Roman" panose="02020603050405020304" pitchFamily="18" charset="0"/>
              </a:rPr>
              <a:t>Maintain </a:t>
            </a:r>
            <a:r>
              <a:rPr lang="en-US" sz="2000" dirty="0">
                <a:latin typeface="Times New Roman" panose="02020603050405020304" pitchFamily="18" charset="0"/>
                <a:cs typeface="Times New Roman" panose="02020603050405020304" pitchFamily="18" charset="0"/>
              </a:rPr>
              <a:t>professionalism by abiding by the JHH dressing code and other professional etiquettes</a:t>
            </a:r>
          </a:p>
          <a:p>
            <a:pPr marL="0" indent="0">
              <a:buNone/>
            </a:pPr>
            <a:endParaRPr lang="en-US" sz="2000" dirty="0">
              <a:latin typeface="Times New Roman" panose="02020603050405020304" pitchFamily="18" charset="0"/>
              <a:cs typeface="Times New Roman" panose="02020603050405020304" pitchFamily="18" charset="0"/>
            </a:endParaRPr>
          </a:p>
        </p:txBody>
      </p:sp>
      <p:pic>
        <p:nvPicPr>
          <p:cNvPr id="1026" name="Picture 2" descr="Boundaries in the nurse-client relationship"/>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014949" y="2133600"/>
            <a:ext cx="4489664" cy="3777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58965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Professional Behavior Expectations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2592923" y="1905001"/>
            <a:ext cx="5720367" cy="4696968"/>
          </a:xfrm>
        </p:spPr>
        <p:txBody>
          <a:bodyPr>
            <a:noAutofit/>
          </a:bodyPr>
          <a:lstStyle/>
          <a:p>
            <a:r>
              <a:rPr lang="en-US" sz="2000" dirty="0">
                <a:latin typeface="Times New Roman" panose="02020603050405020304" pitchFamily="18" charset="0"/>
                <a:cs typeface="Times New Roman" panose="02020603050405020304" pitchFamily="18" charset="0"/>
              </a:rPr>
              <a:t>RNs on clinical rotations must have proficient spoken and written English language skills</a:t>
            </a:r>
          </a:p>
          <a:p>
            <a:r>
              <a:rPr lang="en-US" sz="2000" dirty="0">
                <a:latin typeface="Times New Roman" panose="02020603050405020304" pitchFamily="18" charset="0"/>
                <a:cs typeface="Times New Roman" panose="02020603050405020304" pitchFamily="18" charset="0"/>
              </a:rPr>
              <a:t>RNs must effectively communicate with patients concerning care </a:t>
            </a:r>
            <a:r>
              <a:rPr lang="en-US" sz="2000" dirty="0" smtClean="0">
                <a:latin typeface="Times New Roman" panose="02020603050405020304" pitchFamily="18" charset="0"/>
                <a:cs typeface="Times New Roman" panose="02020603050405020304" pitchFamily="18" charset="0"/>
              </a:rPr>
              <a:t>plans, accurately </a:t>
            </a:r>
            <a:r>
              <a:rPr lang="en-US" sz="2000" dirty="0">
                <a:latin typeface="Times New Roman" panose="02020603050405020304" pitchFamily="18" charset="0"/>
                <a:cs typeface="Times New Roman" panose="02020603050405020304" pitchFamily="18" charset="0"/>
              </a:rPr>
              <a:t>record and document patient’s data with increased privacy</a:t>
            </a:r>
          </a:p>
          <a:p>
            <a:r>
              <a:rPr lang="en-US" sz="2000" dirty="0">
                <a:latin typeface="Times New Roman" panose="02020603050405020304" pitchFamily="18" charset="0"/>
                <a:cs typeface="Times New Roman" panose="02020603050405020304" pitchFamily="18" charset="0"/>
              </a:rPr>
              <a:t>New nurses should address issues by communicating with supervising physicians and multidisciplinary team (Yoder, 2017)</a:t>
            </a:r>
          </a:p>
          <a:p>
            <a:r>
              <a:rPr lang="en-US" sz="2000" dirty="0" smtClean="0">
                <a:latin typeface="Times New Roman" panose="02020603050405020304" pitchFamily="18" charset="0"/>
                <a:cs typeface="Times New Roman" panose="02020603050405020304" pitchFamily="18" charset="0"/>
              </a:rPr>
              <a:t>Nurses </a:t>
            </a:r>
            <a:r>
              <a:rPr lang="en-US" sz="2000" dirty="0">
                <a:latin typeface="Times New Roman" panose="02020603050405020304" pitchFamily="18" charset="0"/>
                <a:cs typeface="Times New Roman" panose="02020603050405020304" pitchFamily="18" charset="0"/>
              </a:rPr>
              <a:t>are not expected to come late to work or coming back late from breaks more than two times per month</a:t>
            </a:r>
          </a:p>
          <a:p>
            <a:r>
              <a:rPr lang="en-US" sz="2000" dirty="0">
                <a:latin typeface="Times New Roman" panose="02020603050405020304" pitchFamily="18" charset="0"/>
                <a:cs typeface="Times New Roman" panose="02020603050405020304" pitchFamily="18" charset="0"/>
              </a:rPr>
              <a:t>Nurses should keep off their phones or other communication gadgets when in their call of </a:t>
            </a:r>
            <a:r>
              <a:rPr lang="en-US" sz="2000" dirty="0" smtClean="0">
                <a:latin typeface="Times New Roman" panose="02020603050405020304" pitchFamily="18" charset="0"/>
                <a:cs typeface="Times New Roman" panose="02020603050405020304" pitchFamily="18" charset="0"/>
              </a:rPr>
              <a:t>duty</a:t>
            </a:r>
          </a:p>
          <a:p>
            <a:pPr marL="0" indent="0">
              <a:buNone/>
            </a:pPr>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pic>
        <p:nvPicPr>
          <p:cNvPr id="4" name="Picture 3"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60761" y="1905000"/>
            <a:ext cx="3191321" cy="2816126"/>
          </a:xfrm>
          <a:prstGeom prst="rect">
            <a:avLst/>
          </a:prstGeom>
        </p:spPr>
      </p:pic>
    </p:spTree>
    <p:extLst>
      <p:ext uri="{BB962C8B-B14F-4D97-AF65-F5344CB8AC3E}">
        <p14:creationId xmlns:p14="http://schemas.microsoft.com/office/powerpoint/2010/main" val="3390991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dirty="0">
                <a:latin typeface="Times New Roman" panose="02020603050405020304" pitchFamily="18" charset="0"/>
                <a:cs typeface="Times New Roman" panose="02020603050405020304" pitchFamily="18" charset="0"/>
              </a:rPr>
              <a:t>Professional </a:t>
            </a:r>
            <a:r>
              <a:rPr lang="en-US" sz="2400" dirty="0" smtClean="0">
                <a:latin typeface="Times New Roman" panose="02020603050405020304" pitchFamily="18" charset="0"/>
                <a:cs typeface="Times New Roman" panose="02020603050405020304" pitchFamily="18" charset="0"/>
              </a:rPr>
              <a:t>Fit</a:t>
            </a:r>
            <a:endParaRPr lang="en-US" sz="2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2592924" y="1880616"/>
            <a:ext cx="4411380" cy="4264152"/>
          </a:xfrm>
        </p:spPr>
        <p:txBody>
          <a:bodyPr>
            <a:noAutofit/>
          </a:bodyPr>
          <a:lstStyle/>
          <a:p>
            <a:pPr marL="0" indent="0">
              <a:buNone/>
            </a:pPr>
            <a:r>
              <a:rPr lang="en-US" sz="2000" dirty="0">
                <a:latin typeface="Times New Roman" panose="02020603050405020304" pitchFamily="18" charset="0"/>
                <a:cs typeface="Times New Roman" panose="02020603050405020304" pitchFamily="18" charset="0"/>
              </a:rPr>
              <a:t>Every potential </a:t>
            </a:r>
            <a:r>
              <a:rPr lang="en-US" sz="2000" dirty="0" smtClean="0">
                <a:latin typeface="Times New Roman" panose="02020603050405020304" pitchFamily="18" charset="0"/>
                <a:cs typeface="Times New Roman" panose="02020603050405020304" pitchFamily="18" charset="0"/>
              </a:rPr>
              <a:t>candidate </a:t>
            </a:r>
            <a:r>
              <a:rPr lang="en-US" sz="2000" dirty="0">
                <a:latin typeface="Times New Roman" panose="02020603050405020304" pitchFamily="18" charset="0"/>
                <a:cs typeface="Times New Roman" panose="02020603050405020304" pitchFamily="18" charset="0"/>
              </a:rPr>
              <a:t>for JHH must ask themselves:</a:t>
            </a:r>
          </a:p>
          <a:p>
            <a:r>
              <a:rPr lang="en-US" sz="2000" dirty="0">
                <a:latin typeface="Times New Roman" panose="02020603050405020304" pitchFamily="18" charset="0"/>
                <a:cs typeface="Times New Roman" panose="02020603050405020304" pitchFamily="18" charset="0"/>
              </a:rPr>
              <a:t>Do I have the relevant skills to meet the organizational goals?</a:t>
            </a:r>
          </a:p>
          <a:p>
            <a:r>
              <a:rPr lang="en-US" sz="2000" dirty="0">
                <a:latin typeface="Times New Roman" panose="02020603050405020304" pitchFamily="18" charset="0"/>
                <a:cs typeface="Times New Roman" panose="02020603050405020304" pitchFamily="18" charset="0"/>
              </a:rPr>
              <a:t>What are the professional appearance expectations for the Johns Hopkins Hospital? (Yoder, 2017)</a:t>
            </a:r>
          </a:p>
          <a:p>
            <a:r>
              <a:rPr lang="en-US" sz="2000" dirty="0">
                <a:latin typeface="Times New Roman" panose="02020603050405020304" pitchFamily="18" charset="0"/>
                <a:cs typeface="Times New Roman" panose="02020603050405020304" pitchFamily="18" charset="0"/>
              </a:rPr>
              <a:t>What are the most acceptable professional behaviors at Johns Hopkins Hospital?</a:t>
            </a:r>
          </a:p>
          <a:p>
            <a:r>
              <a:rPr lang="en-US" sz="2000" dirty="0">
                <a:latin typeface="Times New Roman" panose="02020603050405020304" pitchFamily="18" charset="0"/>
                <a:cs typeface="Times New Roman" panose="02020603050405020304" pitchFamily="18" charset="0"/>
              </a:rPr>
              <a:t>How best should I address issues or complaints when in the call of duty?</a:t>
            </a:r>
          </a:p>
          <a:p>
            <a:pPr marL="0" indent="0">
              <a:buNone/>
            </a:pPr>
            <a:endParaRPr lang="en-US" sz="2000" dirty="0">
              <a:latin typeface="Times New Roman" panose="02020603050405020304" pitchFamily="18" charset="0"/>
              <a:cs typeface="Times New Roman" panose="02020603050405020304" pitchFamily="18" charset="0"/>
            </a:endParaRPr>
          </a:p>
        </p:txBody>
      </p:sp>
      <p:pic>
        <p:nvPicPr>
          <p:cNvPr id="2050" name="Picture 2" descr="BergenShaler on Twitter: &quot;Bergen and Shaler staff created student ..."/>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765576" y="2133600"/>
            <a:ext cx="3125337" cy="37776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716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727018"/>
          </a:xfrm>
        </p:spPr>
        <p:txBody>
          <a:bodyPr>
            <a:normAutofit/>
          </a:bodyPr>
          <a:lstStyle/>
          <a:p>
            <a:pPr algn="ctr"/>
            <a:r>
              <a:rPr lang="en-US" sz="2400" dirty="0">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2589212" y="1505803"/>
            <a:ext cx="8915400" cy="3777622"/>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Yoder</a:t>
            </a:r>
            <a:r>
              <a:rPr lang="en-US" sz="2000" dirty="0">
                <a:latin typeface="Times New Roman" panose="02020603050405020304" pitchFamily="18" charset="0"/>
                <a:cs typeface="Times New Roman" panose="02020603050405020304" pitchFamily="18" charset="0"/>
              </a:rPr>
              <a:t>, L. (2017). Professionalism in nursing. </a:t>
            </a:r>
            <a:r>
              <a:rPr lang="en-US" sz="2000" i="1" dirty="0" err="1">
                <a:latin typeface="Times New Roman" panose="02020603050405020304" pitchFamily="18" charset="0"/>
                <a:cs typeface="Times New Roman" panose="02020603050405020304" pitchFamily="18" charset="0"/>
              </a:rPr>
              <a:t>Medsurg</a:t>
            </a:r>
            <a:r>
              <a:rPr lang="en-US" sz="2000" i="1" dirty="0">
                <a:latin typeface="Times New Roman" panose="02020603050405020304" pitchFamily="18" charset="0"/>
                <a:cs typeface="Times New Roman" panose="02020603050405020304" pitchFamily="18" charset="0"/>
              </a:rPr>
              <a:t> Nursing</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26</a:t>
            </a:r>
            <a:r>
              <a:rPr lang="en-US" sz="2000" dirty="0">
                <a:latin typeface="Times New Roman" panose="02020603050405020304" pitchFamily="18" charset="0"/>
                <a:cs typeface="Times New Roman" panose="02020603050405020304" pitchFamily="18" charset="0"/>
              </a:rPr>
              <a:t>(5), 293-295.</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490740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45</TotalTime>
  <Words>891</Words>
  <Application>Microsoft Office PowerPoint</Application>
  <PresentationFormat>Widescreen</PresentationFormat>
  <Paragraphs>35</Paragraphs>
  <Slides>6</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Century Gothic</vt:lpstr>
      <vt:lpstr>Times New Roman</vt:lpstr>
      <vt:lpstr>Wingdings 3</vt:lpstr>
      <vt:lpstr>Wisp</vt:lpstr>
      <vt:lpstr>Expectations of Professionalism for Johns Hopkins Hospital Student’s Name  Course Name Date</vt:lpstr>
      <vt:lpstr>Introduction of John Hopkins Hospital</vt:lpstr>
      <vt:lpstr>Professional Appearance Expectations </vt:lpstr>
      <vt:lpstr>Professional Behavior Expectations</vt:lpstr>
      <vt:lpstr>Professional Fit</vt:lpstr>
      <vt:lpstr>References</vt:lpstr>
    </vt:vector>
  </TitlesOfParts>
  <Company>Ministry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Expectations of Professionalism for John Hopkins Hospital Student’s Name  Course Name Date</dc:title>
  <dc:creator>HP</dc:creator>
  <cp:lastModifiedBy>HP</cp:lastModifiedBy>
  <cp:revision>10</cp:revision>
  <dcterms:created xsi:type="dcterms:W3CDTF">2020-08-15T03:09:55Z</dcterms:created>
  <dcterms:modified xsi:type="dcterms:W3CDTF">2020-08-15T03:55:41Z</dcterms:modified>
</cp:coreProperties>
</file>